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Playfair Display" charset="1" panose="00000000000000000000"/>
      <p:regular r:id="rId16"/>
    </p:embeddedFont>
    <p:embeddedFont>
      <p:font typeface="Didact Gothic" charset="1" panose="00000500000000000000"/>
      <p:regular r:id="rId17"/>
    </p:embeddedFont>
    <p:embeddedFont>
      <p:font typeface="Telegraf" charset="1" panose="00000500000000000000"/>
      <p:regular r:id="rId18"/>
    </p:embeddedFont>
    <p:embeddedFont>
      <p:font typeface="Canva Sans" charset="1" panose="020B0503030501040103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svg" Type="http://schemas.openxmlformats.org/officeDocument/2006/relationships/image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1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CCA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239000" y="6283325"/>
            <a:ext cx="3810000" cy="0"/>
          </a:xfrm>
          <a:prstGeom prst="line">
            <a:avLst/>
          </a:prstGeom>
          <a:ln cap="flat" w="19050">
            <a:solidFill>
              <a:srgbClr val="1F2C4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6140868" y="0"/>
            <a:ext cx="6006263" cy="3440683"/>
          </a:xfrm>
          <a:custGeom>
            <a:avLst/>
            <a:gdLst/>
            <a:ahLst/>
            <a:cxnLst/>
            <a:rect r="r" b="b" t="t" l="l"/>
            <a:pathLst>
              <a:path h="3440683" w="6006263">
                <a:moveTo>
                  <a:pt x="0" y="0"/>
                </a:moveTo>
                <a:lnTo>
                  <a:pt x="6006264" y="0"/>
                </a:lnTo>
                <a:lnTo>
                  <a:pt x="6006264" y="3440683"/>
                </a:lnTo>
                <a:lnTo>
                  <a:pt x="0" y="34406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491" t="-75442" r="-48100" b="-74622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429000" y="3854450"/>
            <a:ext cx="11430000" cy="219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40"/>
              </a:lnSpc>
              <a:spcBef>
                <a:spcPct val="0"/>
              </a:spcBef>
            </a:pPr>
            <a:r>
              <a:rPr lang="en-US" sz="7200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Residential I</a:t>
            </a:r>
            <a:r>
              <a:rPr lang="en-US" sz="7200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nterior Services Catalog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845743" y="6645275"/>
            <a:ext cx="12013257" cy="504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199"/>
              </a:lnSpc>
              <a:spcBef>
                <a:spcPct val="0"/>
              </a:spcBef>
            </a:pP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Comprehensive Solutions for Residential Spaces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34000" y="8134350"/>
            <a:ext cx="7620000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59"/>
              </a:lnSpc>
              <a:spcBef>
                <a:spcPct val="0"/>
              </a:spcBef>
            </a:pPr>
            <a:r>
              <a:rPr lang="en-US" sz="2299" strike="noStrike" u="none">
                <a:solidFill>
                  <a:srgbClr val="1F2C46"/>
                </a:solidFill>
                <a:latin typeface="Telegraf"/>
                <a:ea typeface="Telegraf"/>
                <a:cs typeface="Telegraf"/>
                <a:sym typeface="Telegraf"/>
              </a:rPr>
              <a:t>Quality  |  Customization  |  Excellence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987879" y="3281045"/>
            <a:ext cx="6021201" cy="727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1F2C46"/>
                </a:solidFill>
                <a:latin typeface="Canva Sans"/>
                <a:ea typeface="Canva Sans"/>
                <a:cs typeface="Canva Sans"/>
                <a:sym typeface="Canva Sans"/>
              </a:rPr>
              <a:t>Cr</a:t>
            </a:r>
            <a:r>
              <a:rPr lang="en-US" sz="2100">
                <a:solidFill>
                  <a:srgbClr val="1F2C46"/>
                </a:solidFill>
                <a:latin typeface="Canva Sans"/>
                <a:ea typeface="Canva Sans"/>
                <a:cs typeface="Canva Sans"/>
                <a:sym typeface="Canva Sans"/>
              </a:rPr>
              <a:t>afting Spaces That Define Modern Living</a:t>
            </a:r>
          </a:p>
          <a:p>
            <a:pPr algn="ctr">
              <a:lnSpc>
                <a:spcPts val="2940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CCA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858500" y="1855470"/>
            <a:ext cx="6191250" cy="7143750"/>
            <a:chOff x="0" y="0"/>
            <a:chExt cx="8255000" cy="952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255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8255000">
                  <a:moveTo>
                    <a:pt x="825500" y="0"/>
                  </a:moveTo>
                  <a:lnTo>
                    <a:pt x="7429500" y="0"/>
                  </a:lnTo>
                  <a:cubicBezTo>
                    <a:pt x="7885411" y="0"/>
                    <a:pt x="8255000" y="369589"/>
                    <a:pt x="8255000" y="825500"/>
                  </a:cubicBezTo>
                  <a:lnTo>
                    <a:pt x="8255000" y="8699500"/>
                  </a:lnTo>
                  <a:cubicBezTo>
                    <a:pt x="8255000" y="9155411"/>
                    <a:pt x="7885411" y="9525000"/>
                    <a:pt x="7429500" y="9525000"/>
                  </a:cubicBezTo>
                  <a:lnTo>
                    <a:pt x="825500" y="9525000"/>
                  </a:lnTo>
                  <a:cubicBezTo>
                    <a:pt x="369589" y="9525000"/>
                    <a:pt x="0" y="9155411"/>
                    <a:pt x="0" y="8699500"/>
                  </a:cubicBezTo>
                  <a:lnTo>
                    <a:pt x="0" y="825500"/>
                  </a:lnTo>
                  <a:cubicBezTo>
                    <a:pt x="0" y="369589"/>
                    <a:pt x="369589" y="0"/>
                    <a:pt x="825500" y="0"/>
                  </a:cubicBezTo>
                  <a:close/>
                </a:path>
              </a:pathLst>
            </a:custGeom>
            <a:blipFill>
              <a:blip r:embed="rId2"/>
              <a:stretch>
                <a:fillRect l="-7692" t="0" r="-7692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666750" y="962025"/>
            <a:ext cx="7620000" cy="844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99"/>
              </a:lnSpc>
              <a:spcBef>
                <a:spcPct val="0"/>
              </a:spcBef>
            </a:pPr>
            <a:r>
              <a:rPr lang="en-US" sz="4999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Mod</a:t>
            </a:r>
            <a:r>
              <a:rPr lang="en-US" sz="4999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ul</a:t>
            </a:r>
            <a:r>
              <a:rPr lang="en-US" sz="4999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</a:t>
            </a:r>
            <a:r>
              <a:rPr lang="en-US" sz="4999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</a:t>
            </a:r>
            <a:r>
              <a:rPr lang="en-US" sz="4999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4999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Fu</a:t>
            </a:r>
            <a:r>
              <a:rPr lang="en-US" sz="4999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</a:t>
            </a:r>
            <a:r>
              <a:rPr lang="en-US" sz="4999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niture</a:t>
            </a:r>
          </a:p>
        </p:txBody>
      </p:sp>
      <p:sp>
        <p:nvSpPr>
          <p:cNvPr name="AutoShape 5" id="5"/>
          <p:cNvSpPr/>
          <p:nvPr/>
        </p:nvSpPr>
        <p:spPr>
          <a:xfrm>
            <a:off x="666750" y="1809750"/>
            <a:ext cx="2857500" cy="0"/>
          </a:xfrm>
          <a:prstGeom prst="line">
            <a:avLst/>
          </a:prstGeom>
          <a:ln cap="flat" w="19050">
            <a:solidFill>
              <a:srgbClr val="1F2C4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7810538" y="43879"/>
            <a:ext cx="2666924" cy="1527746"/>
          </a:xfrm>
          <a:custGeom>
            <a:avLst/>
            <a:gdLst/>
            <a:ahLst/>
            <a:cxnLst/>
            <a:rect r="r" b="b" t="t" l="l"/>
            <a:pathLst>
              <a:path h="1527746" w="2666924">
                <a:moveTo>
                  <a:pt x="0" y="0"/>
                </a:moveTo>
                <a:lnTo>
                  <a:pt x="2666924" y="0"/>
                </a:lnTo>
                <a:lnTo>
                  <a:pt x="2666924" y="1527746"/>
                </a:lnTo>
                <a:lnTo>
                  <a:pt x="0" y="15277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491" t="-75442" r="-48100" b="-74622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0500" y="-228600"/>
            <a:ext cx="1905000" cy="1226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080"/>
              </a:lnSpc>
              <a:spcBef>
                <a:spcPct val="0"/>
              </a:spcBef>
            </a:pPr>
            <a:r>
              <a:rPr lang="en-US" sz="7200" strike="noStrike" u="none">
                <a:solidFill>
                  <a:srgbClr val="1F2C46">
                    <a:alpha val="29804"/>
                  </a:srgbClr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01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66750" y="1909763"/>
            <a:ext cx="9958407" cy="1586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20"/>
              </a:lnSpc>
              <a:spcBef>
                <a:spcPct val="0"/>
              </a:spcBef>
            </a:pPr>
            <a:r>
              <a:rPr lang="en-US" sz="2700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Customized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modular furniture solutions designed to e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nh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ance comfort, functionality, and 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sp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e 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u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iliz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atio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 in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your home with modern designs a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d 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p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r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em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um 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fini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sh</a:t>
            </a:r>
            <a:r>
              <a:rPr lang="en-US" sz="27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es.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66750" y="3496628"/>
            <a:ext cx="6667500" cy="6678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Modular Kitchen Design &amp; Installation</a:t>
            </a:r>
          </a:p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✔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Wardrobe D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e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sign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&amp;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Ma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nu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fa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ct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ur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in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g</a:t>
            </a:r>
          </a:p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TV Unit &amp; Ente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r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ta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nment Unit So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l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uti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ns</a:t>
            </a:r>
          </a:p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Modular Be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dr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oom Furniture</a:t>
            </a:r>
          </a:p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✔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Living R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oo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m Sto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r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age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&amp; 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D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splay U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its</a:t>
            </a:r>
          </a:p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Stu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d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y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Table &amp; H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me Offic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e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Fur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ni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ture</a:t>
            </a:r>
          </a:p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Sh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e Rack &amp; Ut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l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ty Stor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ge Solu</a:t>
            </a: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tions</a:t>
            </a:r>
          </a:p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✔ Crockery Unit &amp; Dining Area Furniture</a:t>
            </a:r>
          </a:p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✔ Complete Residential Modular Furniture Solutions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CCA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858500" y="1855470"/>
            <a:ext cx="6191250" cy="7143750"/>
            <a:chOff x="0" y="0"/>
            <a:chExt cx="8255000" cy="952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255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8255000">
                  <a:moveTo>
                    <a:pt x="825500" y="0"/>
                  </a:moveTo>
                  <a:lnTo>
                    <a:pt x="7429500" y="0"/>
                  </a:lnTo>
                  <a:cubicBezTo>
                    <a:pt x="7885411" y="0"/>
                    <a:pt x="8255000" y="369589"/>
                    <a:pt x="8255000" y="825500"/>
                  </a:cubicBezTo>
                  <a:lnTo>
                    <a:pt x="8255000" y="8699500"/>
                  </a:lnTo>
                  <a:cubicBezTo>
                    <a:pt x="8255000" y="9155411"/>
                    <a:pt x="7885411" y="9525000"/>
                    <a:pt x="7429500" y="9525000"/>
                  </a:cubicBezTo>
                  <a:lnTo>
                    <a:pt x="825500" y="9525000"/>
                  </a:lnTo>
                  <a:cubicBezTo>
                    <a:pt x="369589" y="9525000"/>
                    <a:pt x="0" y="9155411"/>
                    <a:pt x="0" y="8699500"/>
                  </a:cubicBezTo>
                  <a:lnTo>
                    <a:pt x="0" y="825500"/>
                  </a:lnTo>
                  <a:cubicBezTo>
                    <a:pt x="0" y="369589"/>
                    <a:pt x="369589" y="0"/>
                    <a:pt x="825500" y="0"/>
                  </a:cubicBezTo>
                  <a:close/>
                </a:path>
              </a:pathLst>
            </a:custGeom>
            <a:blipFill>
              <a:blip r:embed="rId2"/>
              <a:stretch>
                <a:fillRect l="-7692" t="0" r="-7692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42950" y="1724025"/>
            <a:ext cx="7620000" cy="844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99"/>
              </a:lnSpc>
              <a:spcBef>
                <a:spcPct val="0"/>
              </a:spcBef>
            </a:pPr>
            <a:r>
              <a:rPr lang="en-US" sz="4999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Civil Modification Work</a:t>
            </a:r>
          </a:p>
        </p:txBody>
      </p:sp>
      <p:sp>
        <p:nvSpPr>
          <p:cNvPr name="AutoShape 5" id="5"/>
          <p:cNvSpPr/>
          <p:nvPr/>
        </p:nvSpPr>
        <p:spPr>
          <a:xfrm>
            <a:off x="742950" y="2571750"/>
            <a:ext cx="2857500" cy="0"/>
          </a:xfrm>
          <a:prstGeom prst="line">
            <a:avLst/>
          </a:prstGeom>
          <a:ln cap="flat" w="19050">
            <a:solidFill>
              <a:srgbClr val="1F2C4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7810538" y="43879"/>
            <a:ext cx="2666924" cy="1527746"/>
          </a:xfrm>
          <a:custGeom>
            <a:avLst/>
            <a:gdLst/>
            <a:ahLst/>
            <a:cxnLst/>
            <a:rect r="r" b="b" t="t" l="l"/>
            <a:pathLst>
              <a:path h="1527746" w="2666924">
                <a:moveTo>
                  <a:pt x="0" y="0"/>
                </a:moveTo>
                <a:lnTo>
                  <a:pt x="2666924" y="0"/>
                </a:lnTo>
                <a:lnTo>
                  <a:pt x="2666924" y="1527746"/>
                </a:lnTo>
                <a:lnTo>
                  <a:pt x="0" y="15277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491" t="-75442" r="-48100" b="-74622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0500" y="533400"/>
            <a:ext cx="1905000" cy="1226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080"/>
              </a:lnSpc>
              <a:spcBef>
                <a:spcPct val="0"/>
              </a:spcBef>
            </a:pPr>
            <a:r>
              <a:rPr lang="en-US" sz="7200" strike="noStrike" u="none">
                <a:solidFill>
                  <a:srgbClr val="1F2C46">
                    <a:alpha val="29804"/>
                  </a:srgbClr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02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42950" y="2743200"/>
            <a:ext cx="8373896" cy="1762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Structural changes to transform your space layout, ensuring safety and compliance with building standards.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42950" y="4486277"/>
            <a:ext cx="6667500" cy="4650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Wall demolition &amp; removal</a:t>
            </a:r>
          </a:p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New wall construction (brick/block/drywall)</a:t>
            </a:r>
          </a:p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Door &amp; window opening modifications</a:t>
            </a:r>
          </a:p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Waterproofing &amp; damp-proofing</a:t>
            </a:r>
          </a:p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Floor leveling &amp; corrections</a:t>
            </a:r>
          </a:p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Beam &amp; column reinforcement</a:t>
            </a:r>
          </a:p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Partition wall installation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CCA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829887" y="1571625"/>
            <a:ext cx="6191250" cy="7143750"/>
            <a:chOff x="0" y="0"/>
            <a:chExt cx="8255000" cy="952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255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8255000">
                  <a:moveTo>
                    <a:pt x="825500" y="0"/>
                  </a:moveTo>
                  <a:lnTo>
                    <a:pt x="7429500" y="0"/>
                  </a:lnTo>
                  <a:cubicBezTo>
                    <a:pt x="7885411" y="0"/>
                    <a:pt x="8255000" y="369589"/>
                    <a:pt x="8255000" y="825500"/>
                  </a:cubicBezTo>
                  <a:lnTo>
                    <a:pt x="8255000" y="8699500"/>
                  </a:lnTo>
                  <a:cubicBezTo>
                    <a:pt x="8255000" y="9155411"/>
                    <a:pt x="7885411" y="9525000"/>
                    <a:pt x="7429500" y="9525000"/>
                  </a:cubicBezTo>
                  <a:lnTo>
                    <a:pt x="825500" y="9525000"/>
                  </a:lnTo>
                  <a:cubicBezTo>
                    <a:pt x="369589" y="9525000"/>
                    <a:pt x="0" y="9155411"/>
                    <a:pt x="0" y="8699500"/>
                  </a:cubicBezTo>
                  <a:lnTo>
                    <a:pt x="0" y="825500"/>
                  </a:lnTo>
                  <a:cubicBezTo>
                    <a:pt x="0" y="369589"/>
                    <a:pt x="369589" y="0"/>
                    <a:pt x="825500" y="0"/>
                  </a:cubicBezTo>
                  <a:close/>
                </a:path>
              </a:pathLst>
            </a:custGeom>
            <a:blipFill>
              <a:blip r:embed="rId2"/>
              <a:stretch>
                <a:fillRect l="-67197" t="-10216" r="-97934" b="-15014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952500" y="1247775"/>
            <a:ext cx="7620000" cy="844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99"/>
              </a:lnSpc>
              <a:spcBef>
                <a:spcPct val="0"/>
              </a:spcBef>
            </a:pPr>
            <a:r>
              <a:rPr lang="en-US" sz="4999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Flooring </a:t>
            </a:r>
          </a:p>
        </p:txBody>
      </p:sp>
      <p:sp>
        <p:nvSpPr>
          <p:cNvPr name="AutoShape 5" id="5"/>
          <p:cNvSpPr/>
          <p:nvPr/>
        </p:nvSpPr>
        <p:spPr>
          <a:xfrm>
            <a:off x="952500" y="2189163"/>
            <a:ext cx="2857500" cy="0"/>
          </a:xfrm>
          <a:prstGeom prst="line">
            <a:avLst/>
          </a:prstGeom>
          <a:ln cap="flat" w="19050">
            <a:gradFill>
              <a:gsLst>
                <a:gs pos="0">
                  <a:srgbClr val="1A1A2E">
                    <a:alpha val="100000"/>
                  </a:srgbClr>
                </a:gs>
                <a:gs pos="100000">
                  <a:srgbClr val="16213E">
                    <a:alpha val="100000"/>
                  </a:srgbClr>
                </a:gs>
              </a:gsLst>
              <a:lin ang="54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7810538" y="43879"/>
            <a:ext cx="2666924" cy="1527746"/>
          </a:xfrm>
          <a:custGeom>
            <a:avLst/>
            <a:gdLst/>
            <a:ahLst/>
            <a:cxnLst/>
            <a:rect r="r" b="b" t="t" l="l"/>
            <a:pathLst>
              <a:path h="1527746" w="2666924">
                <a:moveTo>
                  <a:pt x="0" y="0"/>
                </a:moveTo>
                <a:lnTo>
                  <a:pt x="2666924" y="0"/>
                </a:lnTo>
                <a:lnTo>
                  <a:pt x="2666924" y="1527746"/>
                </a:lnTo>
                <a:lnTo>
                  <a:pt x="0" y="15277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491" t="-75442" r="-48100" b="-74622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0500" y="57150"/>
            <a:ext cx="1905000" cy="1226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080"/>
              </a:lnSpc>
              <a:spcBef>
                <a:spcPct val="0"/>
              </a:spcBef>
            </a:pPr>
            <a:r>
              <a:rPr lang="en-US" sz="7200" strike="noStrike" u="none">
                <a:solidFill>
                  <a:srgbClr val="1F2C46">
                    <a:alpha val="29804"/>
                  </a:srgbClr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03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52500" y="2266950"/>
            <a:ext cx="8398274" cy="1762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Complete flooring solutions from removal of old surfaces to installation of premium materials tailored to your space.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52500" y="4095750"/>
            <a:ext cx="6667500" cy="4128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3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Old flooring removal &amp; surface prep</a:t>
            </a:r>
          </a:p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3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Vitrified tile installation</a:t>
            </a:r>
          </a:p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3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Wooden &amp; laminate flooring</a:t>
            </a:r>
          </a:p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3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Vinyl &amp; SPC flooring</a:t>
            </a:r>
          </a:p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3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Epoxy flooring for industrial spaces</a:t>
            </a:r>
          </a:p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3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Granite &amp; marble flooring</a:t>
            </a:r>
          </a:p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3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Floor polishing &amp; restoration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CCA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52500" y="1343025"/>
            <a:ext cx="7620000" cy="844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99"/>
              </a:lnSpc>
              <a:spcBef>
                <a:spcPct val="0"/>
              </a:spcBef>
            </a:pPr>
            <a:r>
              <a:rPr lang="en-US" sz="4999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False Ceiling Installation</a:t>
            </a:r>
          </a:p>
        </p:txBody>
      </p:sp>
      <p:sp>
        <p:nvSpPr>
          <p:cNvPr name="AutoShape 3" id="3"/>
          <p:cNvSpPr/>
          <p:nvPr/>
        </p:nvSpPr>
        <p:spPr>
          <a:xfrm>
            <a:off x="952500" y="2190750"/>
            <a:ext cx="2857500" cy="0"/>
          </a:xfrm>
          <a:prstGeom prst="line">
            <a:avLst/>
          </a:prstGeom>
          <a:ln cap="flat" w="19050">
            <a:gradFill>
              <a:gsLst>
                <a:gs pos="0">
                  <a:srgbClr val="1A1A2E">
                    <a:alpha val="100000"/>
                  </a:srgbClr>
                </a:gs>
                <a:gs pos="100000">
                  <a:srgbClr val="16213E">
                    <a:alpha val="100000"/>
                  </a:srgbClr>
                </a:gs>
              </a:gsLst>
              <a:lin ang="54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7810538" y="43879"/>
            <a:ext cx="2666924" cy="1527746"/>
          </a:xfrm>
          <a:custGeom>
            <a:avLst/>
            <a:gdLst/>
            <a:ahLst/>
            <a:cxnLst/>
            <a:rect r="r" b="b" t="t" l="l"/>
            <a:pathLst>
              <a:path h="1527746" w="2666924">
                <a:moveTo>
                  <a:pt x="0" y="0"/>
                </a:moveTo>
                <a:lnTo>
                  <a:pt x="2666924" y="0"/>
                </a:lnTo>
                <a:lnTo>
                  <a:pt x="2666924" y="1527746"/>
                </a:lnTo>
                <a:lnTo>
                  <a:pt x="0" y="15277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491" t="-75442" r="-48100" b="-74622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90500" y="152400"/>
            <a:ext cx="1905000" cy="1226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122"/>
              </a:lnSpc>
              <a:spcBef>
                <a:spcPct val="0"/>
              </a:spcBef>
            </a:pPr>
            <a:r>
              <a:rPr lang="en-US" sz="7230" strike="noStrike" u="none">
                <a:gradFill>
                  <a:gsLst>
                    <a:gs pos="0">
                      <a:srgbClr val="1A1A2E">
                        <a:alpha val="30000"/>
                      </a:srgbClr>
                    </a:gs>
                    <a:gs pos="100000">
                      <a:srgbClr val="16213E">
                        <a:alpha val="30000"/>
                      </a:srgbClr>
                    </a:gs>
                  </a:gsLst>
                  <a:lin ang="5400000"/>
                </a:gradFill>
                <a:latin typeface="Playfair Display"/>
                <a:ea typeface="Playfair Display"/>
                <a:cs typeface="Playfair Display"/>
                <a:sym typeface="Playfair Display"/>
              </a:rPr>
              <a:t>04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52500" y="2362200"/>
            <a:ext cx="8593290" cy="1762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Aesthetic and functional ceiling solutions that enhance your space with modern designs, lighting integration, and acoustic control.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52500" y="4229102"/>
            <a:ext cx="6667500" cy="4128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3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Gypsum board false ceilings</a:t>
            </a:r>
          </a:p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3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POP (Plaster of Paris) ceilings</a:t>
            </a:r>
          </a:p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3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Modular grid ceiling systems</a:t>
            </a:r>
          </a:p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3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Wooden &amp; PVC ceiling panels</a:t>
            </a:r>
          </a:p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3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Cove lighting integration</a:t>
            </a:r>
          </a:p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3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Multi-level designer ceilings</a:t>
            </a:r>
          </a:p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23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Acoustic ceiling solutions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858500" y="1855470"/>
            <a:ext cx="6191250" cy="7143750"/>
            <a:chOff x="0" y="0"/>
            <a:chExt cx="8255000" cy="9525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55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8255000">
                  <a:moveTo>
                    <a:pt x="825500" y="0"/>
                  </a:moveTo>
                  <a:lnTo>
                    <a:pt x="7429500" y="0"/>
                  </a:lnTo>
                  <a:cubicBezTo>
                    <a:pt x="7885411" y="0"/>
                    <a:pt x="8255000" y="369589"/>
                    <a:pt x="8255000" y="825500"/>
                  </a:cubicBezTo>
                  <a:lnTo>
                    <a:pt x="8255000" y="8699500"/>
                  </a:lnTo>
                  <a:cubicBezTo>
                    <a:pt x="8255000" y="9155411"/>
                    <a:pt x="7885411" y="9525000"/>
                    <a:pt x="7429500" y="9525000"/>
                  </a:cubicBezTo>
                  <a:lnTo>
                    <a:pt x="825500" y="9525000"/>
                  </a:lnTo>
                  <a:cubicBezTo>
                    <a:pt x="369589" y="9525000"/>
                    <a:pt x="0" y="9155411"/>
                    <a:pt x="0" y="8699500"/>
                  </a:cubicBezTo>
                  <a:lnTo>
                    <a:pt x="0" y="825500"/>
                  </a:lnTo>
                  <a:cubicBezTo>
                    <a:pt x="0" y="369589"/>
                    <a:pt x="369589" y="0"/>
                    <a:pt x="825500" y="0"/>
                  </a:cubicBezTo>
                  <a:close/>
                </a:path>
              </a:pathLst>
            </a:custGeom>
            <a:blipFill>
              <a:blip r:embed="rId3"/>
              <a:stretch>
                <a:fillRect l="-7692" t="0" r="-7692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858500" y="1855470"/>
            <a:ext cx="6191250" cy="7143750"/>
            <a:chOff x="0" y="0"/>
            <a:chExt cx="8255000" cy="952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255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8255000">
                  <a:moveTo>
                    <a:pt x="825500" y="0"/>
                  </a:moveTo>
                  <a:lnTo>
                    <a:pt x="7429500" y="0"/>
                  </a:lnTo>
                  <a:cubicBezTo>
                    <a:pt x="7885411" y="0"/>
                    <a:pt x="8255000" y="369589"/>
                    <a:pt x="8255000" y="825500"/>
                  </a:cubicBezTo>
                  <a:lnTo>
                    <a:pt x="8255000" y="8699500"/>
                  </a:lnTo>
                  <a:cubicBezTo>
                    <a:pt x="8255000" y="9155411"/>
                    <a:pt x="7885411" y="9525000"/>
                    <a:pt x="7429500" y="9525000"/>
                  </a:cubicBezTo>
                  <a:lnTo>
                    <a:pt x="825500" y="9525000"/>
                  </a:lnTo>
                  <a:cubicBezTo>
                    <a:pt x="369589" y="9525000"/>
                    <a:pt x="0" y="9155411"/>
                    <a:pt x="0" y="8699500"/>
                  </a:cubicBezTo>
                  <a:lnTo>
                    <a:pt x="0" y="825500"/>
                  </a:lnTo>
                  <a:cubicBezTo>
                    <a:pt x="0" y="369589"/>
                    <a:pt x="369589" y="0"/>
                    <a:pt x="8255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7777" r="0" b="-7777"/>
              </a:stretch>
            </a:blip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CCA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52500" y="1438275"/>
            <a:ext cx="7620000" cy="844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99"/>
              </a:lnSpc>
              <a:spcBef>
                <a:spcPct val="0"/>
              </a:spcBef>
            </a:pPr>
            <a:r>
              <a:rPr lang="en-US" sz="4999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Electrical </a:t>
            </a:r>
          </a:p>
        </p:txBody>
      </p:sp>
      <p:sp>
        <p:nvSpPr>
          <p:cNvPr name="AutoShape 3" id="3"/>
          <p:cNvSpPr/>
          <p:nvPr/>
        </p:nvSpPr>
        <p:spPr>
          <a:xfrm>
            <a:off x="952500" y="2286000"/>
            <a:ext cx="2857500" cy="0"/>
          </a:xfrm>
          <a:prstGeom prst="line">
            <a:avLst/>
          </a:prstGeom>
          <a:ln cap="flat" w="19050">
            <a:gradFill>
              <a:gsLst>
                <a:gs pos="0">
                  <a:srgbClr val="1A1A2E">
                    <a:alpha val="100000"/>
                  </a:srgbClr>
                </a:gs>
                <a:gs pos="100000">
                  <a:srgbClr val="16213E">
                    <a:alpha val="100000"/>
                  </a:srgbClr>
                </a:gs>
              </a:gsLst>
              <a:lin ang="540000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10858500" y="1666875"/>
            <a:ext cx="6191250" cy="7143750"/>
            <a:chOff x="0" y="0"/>
            <a:chExt cx="8255000" cy="9525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255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8255000">
                  <a:moveTo>
                    <a:pt x="825500" y="0"/>
                  </a:moveTo>
                  <a:lnTo>
                    <a:pt x="7429500" y="0"/>
                  </a:lnTo>
                  <a:cubicBezTo>
                    <a:pt x="7885411" y="0"/>
                    <a:pt x="8255000" y="369589"/>
                    <a:pt x="8255000" y="825500"/>
                  </a:cubicBezTo>
                  <a:lnTo>
                    <a:pt x="8255000" y="8699500"/>
                  </a:lnTo>
                  <a:cubicBezTo>
                    <a:pt x="8255000" y="9155411"/>
                    <a:pt x="7885411" y="9525000"/>
                    <a:pt x="7429500" y="9525000"/>
                  </a:cubicBezTo>
                  <a:lnTo>
                    <a:pt x="825500" y="9525000"/>
                  </a:lnTo>
                  <a:cubicBezTo>
                    <a:pt x="369589" y="9525000"/>
                    <a:pt x="0" y="9155411"/>
                    <a:pt x="0" y="8699500"/>
                  </a:cubicBezTo>
                  <a:lnTo>
                    <a:pt x="0" y="825500"/>
                  </a:lnTo>
                  <a:cubicBezTo>
                    <a:pt x="0" y="369589"/>
                    <a:pt x="369589" y="0"/>
                    <a:pt x="825500" y="0"/>
                  </a:cubicBezTo>
                  <a:close/>
                </a:path>
              </a:pathLst>
            </a:custGeom>
            <a:blipFill>
              <a:blip r:embed="rId2"/>
              <a:stretch>
                <a:fillRect l="-4359" t="-22444" r="0" b="-13307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90500" y="247650"/>
            <a:ext cx="1905000" cy="1226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122"/>
              </a:lnSpc>
              <a:spcBef>
                <a:spcPct val="0"/>
              </a:spcBef>
            </a:pPr>
            <a:r>
              <a:rPr lang="en-US" sz="7230" strike="noStrike" u="none">
                <a:solidFill>
                  <a:srgbClr val="1F2C46">
                    <a:alpha val="29804"/>
                  </a:srgbClr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05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52500" y="2447925"/>
            <a:ext cx="8191500" cy="1800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30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Complete electrical upgrades ensuring safety, efficiency, and modern convenience with quality fixtures and certified workmanship.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52500" y="4400550"/>
            <a:ext cx="6667500" cy="400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23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Complete rewiring &amp; cabling</a:t>
            </a:r>
          </a:p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23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DB box installation &amp; upgrades</a:t>
            </a:r>
          </a:p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23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Modular switches &amp; sockets</a:t>
            </a:r>
          </a:p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23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LED lighting design &amp; installation</a:t>
            </a:r>
          </a:p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23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Electrical safety inspection</a:t>
            </a:r>
          </a:p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23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Earthing &amp; surge protection</a:t>
            </a:r>
          </a:p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23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Smart automation wiring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7810538" y="43879"/>
            <a:ext cx="2666924" cy="1527746"/>
          </a:xfrm>
          <a:custGeom>
            <a:avLst/>
            <a:gdLst/>
            <a:ahLst/>
            <a:cxnLst/>
            <a:rect r="r" b="b" t="t" l="l"/>
            <a:pathLst>
              <a:path h="1527746" w="2666924">
                <a:moveTo>
                  <a:pt x="0" y="0"/>
                </a:moveTo>
                <a:lnTo>
                  <a:pt x="2666924" y="0"/>
                </a:lnTo>
                <a:lnTo>
                  <a:pt x="2666924" y="1527746"/>
                </a:lnTo>
                <a:lnTo>
                  <a:pt x="0" y="15277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491" t="-75442" r="-48100" b="-74622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CCA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52500" y="1438275"/>
            <a:ext cx="7620000" cy="844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99"/>
              </a:lnSpc>
              <a:spcBef>
                <a:spcPct val="0"/>
              </a:spcBef>
            </a:pPr>
            <a:r>
              <a:rPr lang="en-US" sz="4999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Plumbing</a:t>
            </a:r>
          </a:p>
        </p:txBody>
      </p:sp>
      <p:sp>
        <p:nvSpPr>
          <p:cNvPr name="AutoShape 3" id="3"/>
          <p:cNvSpPr/>
          <p:nvPr/>
        </p:nvSpPr>
        <p:spPr>
          <a:xfrm>
            <a:off x="952500" y="2286000"/>
            <a:ext cx="2857500" cy="0"/>
          </a:xfrm>
          <a:prstGeom prst="line">
            <a:avLst/>
          </a:prstGeom>
          <a:ln cap="flat" w="19050">
            <a:solidFill>
              <a:srgbClr val="1F2C46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10858500" y="1666875"/>
            <a:ext cx="6191250" cy="7143750"/>
            <a:chOff x="0" y="0"/>
            <a:chExt cx="8255000" cy="9525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255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8255000">
                  <a:moveTo>
                    <a:pt x="825500" y="0"/>
                  </a:moveTo>
                  <a:lnTo>
                    <a:pt x="7429500" y="0"/>
                  </a:lnTo>
                  <a:cubicBezTo>
                    <a:pt x="7885411" y="0"/>
                    <a:pt x="8255000" y="369589"/>
                    <a:pt x="8255000" y="825500"/>
                  </a:cubicBezTo>
                  <a:lnTo>
                    <a:pt x="8255000" y="8699500"/>
                  </a:lnTo>
                  <a:cubicBezTo>
                    <a:pt x="8255000" y="9155411"/>
                    <a:pt x="7885411" y="9525000"/>
                    <a:pt x="7429500" y="9525000"/>
                  </a:cubicBezTo>
                  <a:lnTo>
                    <a:pt x="825500" y="9525000"/>
                  </a:lnTo>
                  <a:cubicBezTo>
                    <a:pt x="369589" y="9525000"/>
                    <a:pt x="0" y="9155411"/>
                    <a:pt x="0" y="8699500"/>
                  </a:cubicBezTo>
                  <a:lnTo>
                    <a:pt x="0" y="825500"/>
                  </a:lnTo>
                  <a:cubicBezTo>
                    <a:pt x="0" y="369589"/>
                    <a:pt x="369589" y="0"/>
                    <a:pt x="8255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2107" r="0" b="-17973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7810538" y="43879"/>
            <a:ext cx="2666924" cy="1527746"/>
          </a:xfrm>
          <a:custGeom>
            <a:avLst/>
            <a:gdLst/>
            <a:ahLst/>
            <a:cxnLst/>
            <a:rect r="r" b="b" t="t" l="l"/>
            <a:pathLst>
              <a:path h="1527746" w="2666924">
                <a:moveTo>
                  <a:pt x="0" y="0"/>
                </a:moveTo>
                <a:lnTo>
                  <a:pt x="2666924" y="0"/>
                </a:lnTo>
                <a:lnTo>
                  <a:pt x="2666924" y="1527746"/>
                </a:lnTo>
                <a:lnTo>
                  <a:pt x="0" y="15277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491" t="-75442" r="-48100" b="-74622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0500" y="247650"/>
            <a:ext cx="1905000" cy="1226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122"/>
              </a:lnSpc>
              <a:spcBef>
                <a:spcPct val="0"/>
              </a:spcBef>
            </a:pPr>
            <a:r>
              <a:rPr lang="en-US" sz="7230" strike="noStrike" u="none">
                <a:solidFill>
                  <a:srgbClr val="1F2C46">
                    <a:alpha val="29804"/>
                  </a:srgbClr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06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52500" y="2447925"/>
            <a:ext cx="8642044" cy="1800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30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Reliable plumbing solutions covering water supply, drainage, and fixture installation for kitchens, bathrooms, and commercial spaces.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52500" y="4400550"/>
            <a:ext cx="6667500" cy="400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23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Water supply line installation</a:t>
            </a:r>
          </a:p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23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Drainage &amp; sewage systems</a:t>
            </a:r>
          </a:p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23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Bathroom &amp; kitchen plumbing</a:t>
            </a:r>
          </a:p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23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Sanitary fixture installation</a:t>
            </a:r>
          </a:p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23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Leak detection &amp; repair</a:t>
            </a:r>
          </a:p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23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Water heater &amp; purifier setup</a:t>
            </a:r>
          </a:p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23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Pipe replacement &amp; upgrades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CCA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952500" y="2330450"/>
            <a:ext cx="2857500" cy="0"/>
          </a:xfrm>
          <a:prstGeom prst="line">
            <a:avLst/>
          </a:prstGeom>
          <a:ln cap="flat" w="19050">
            <a:gradFill>
              <a:gsLst>
                <a:gs pos="0">
                  <a:srgbClr val="1A1A2E">
                    <a:alpha val="100000"/>
                  </a:srgbClr>
                </a:gs>
                <a:gs pos="100000">
                  <a:srgbClr val="16213E">
                    <a:alpha val="100000"/>
                  </a:srgbClr>
                </a:gs>
              </a:gsLst>
              <a:lin ang="54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952500" y="1428750"/>
            <a:ext cx="7620000" cy="85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00"/>
              </a:lnSpc>
              <a:spcBef>
                <a:spcPct val="0"/>
              </a:spcBef>
            </a:pPr>
            <a:r>
              <a:rPr lang="en-US" sz="5000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Painting &amp; Wall Finishes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7810538" y="43879"/>
            <a:ext cx="2666924" cy="1527746"/>
          </a:xfrm>
          <a:custGeom>
            <a:avLst/>
            <a:gdLst/>
            <a:ahLst/>
            <a:cxnLst/>
            <a:rect r="r" b="b" t="t" l="l"/>
            <a:pathLst>
              <a:path h="1527746" w="2666924">
                <a:moveTo>
                  <a:pt x="0" y="0"/>
                </a:moveTo>
                <a:lnTo>
                  <a:pt x="2666924" y="0"/>
                </a:lnTo>
                <a:lnTo>
                  <a:pt x="2666924" y="1527746"/>
                </a:lnTo>
                <a:lnTo>
                  <a:pt x="0" y="15277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491" t="-75442" r="-48100" b="-74622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90500" y="247650"/>
            <a:ext cx="1905000" cy="1226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122"/>
              </a:lnSpc>
              <a:spcBef>
                <a:spcPct val="0"/>
              </a:spcBef>
            </a:pPr>
            <a:r>
              <a:rPr lang="en-US" sz="7230" strike="noStrike" u="none">
                <a:solidFill>
                  <a:srgbClr val="1F2C46">
                    <a:alpha val="29804"/>
                  </a:srgbClr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07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52500" y="2447925"/>
            <a:ext cx="8934570" cy="1800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30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Transform your walls with premium paints, textures, and decorative finishes that elevate the look and feel of any interior or exterior.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52500" y="4219575"/>
            <a:ext cx="6667500" cy="4204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Interior &amp; exterior painting</a:t>
            </a:r>
          </a:p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Texture &amp; stucco finishes</a:t>
            </a:r>
          </a:p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Wallpaper installation</a:t>
            </a:r>
          </a:p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Decorative wall treatments</a:t>
            </a:r>
          </a:p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Wood &amp; metal surface painting</a:t>
            </a:r>
          </a:p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Waterproof &amp; anti-fungal coatings</a:t>
            </a:r>
          </a:p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 Color consultation &amp; matching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866286" y="1617662"/>
            <a:ext cx="6233901" cy="7192963"/>
            <a:chOff x="0" y="0"/>
            <a:chExt cx="8255000" cy="9525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55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8255000">
                  <a:moveTo>
                    <a:pt x="825500" y="0"/>
                  </a:moveTo>
                  <a:lnTo>
                    <a:pt x="7429500" y="0"/>
                  </a:lnTo>
                  <a:cubicBezTo>
                    <a:pt x="7885411" y="0"/>
                    <a:pt x="8255000" y="369589"/>
                    <a:pt x="8255000" y="825500"/>
                  </a:cubicBezTo>
                  <a:lnTo>
                    <a:pt x="8255000" y="8699500"/>
                  </a:lnTo>
                  <a:cubicBezTo>
                    <a:pt x="8255000" y="9155411"/>
                    <a:pt x="7885411" y="9525000"/>
                    <a:pt x="7429500" y="9525000"/>
                  </a:cubicBezTo>
                  <a:lnTo>
                    <a:pt x="825500" y="9525000"/>
                  </a:lnTo>
                  <a:cubicBezTo>
                    <a:pt x="369589" y="9525000"/>
                    <a:pt x="0" y="9155411"/>
                    <a:pt x="0" y="8699500"/>
                  </a:cubicBezTo>
                  <a:lnTo>
                    <a:pt x="0" y="825500"/>
                  </a:lnTo>
                  <a:cubicBezTo>
                    <a:pt x="0" y="369589"/>
                    <a:pt x="369589" y="0"/>
                    <a:pt x="825500" y="0"/>
                  </a:cubicBezTo>
                  <a:close/>
                </a:path>
              </a:pathLst>
            </a:custGeom>
            <a:blipFill>
              <a:blip r:embed="rId3"/>
              <a:stretch>
                <a:fillRect l="-7692" t="0" r="-7692" b="0"/>
              </a:stretch>
            </a:blip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CCA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57250" y="952500"/>
            <a:ext cx="7620000" cy="85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Fab</a:t>
            </a:r>
            <a:r>
              <a:rPr lang="en-US" sz="5000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ric</a:t>
            </a:r>
            <a:r>
              <a:rPr lang="en-US" sz="5000" strike="noStrike" u="none">
                <a:solidFill>
                  <a:srgbClr val="1F2C4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ation Work</a:t>
            </a:r>
          </a:p>
        </p:txBody>
      </p:sp>
      <p:sp>
        <p:nvSpPr>
          <p:cNvPr name="AutoShape 3" id="3"/>
          <p:cNvSpPr/>
          <p:nvPr/>
        </p:nvSpPr>
        <p:spPr>
          <a:xfrm>
            <a:off x="857250" y="1835150"/>
            <a:ext cx="2857500" cy="0"/>
          </a:xfrm>
          <a:prstGeom prst="line">
            <a:avLst/>
          </a:prstGeom>
          <a:ln cap="flat" w="19050">
            <a:solidFill>
              <a:srgbClr val="1F2C46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10963237" y="2047875"/>
            <a:ext cx="6191250" cy="7143750"/>
            <a:chOff x="0" y="0"/>
            <a:chExt cx="8255000" cy="9525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255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8255000">
                  <a:moveTo>
                    <a:pt x="825500" y="0"/>
                  </a:moveTo>
                  <a:lnTo>
                    <a:pt x="7429500" y="0"/>
                  </a:lnTo>
                  <a:cubicBezTo>
                    <a:pt x="7885411" y="0"/>
                    <a:pt x="8255000" y="369589"/>
                    <a:pt x="8255000" y="825500"/>
                  </a:cubicBezTo>
                  <a:lnTo>
                    <a:pt x="8255000" y="8699500"/>
                  </a:lnTo>
                  <a:cubicBezTo>
                    <a:pt x="8255000" y="9155411"/>
                    <a:pt x="7885411" y="9525000"/>
                    <a:pt x="7429500" y="9525000"/>
                  </a:cubicBezTo>
                  <a:lnTo>
                    <a:pt x="825500" y="9525000"/>
                  </a:lnTo>
                  <a:cubicBezTo>
                    <a:pt x="369589" y="9525000"/>
                    <a:pt x="0" y="9155411"/>
                    <a:pt x="0" y="8699500"/>
                  </a:cubicBezTo>
                  <a:lnTo>
                    <a:pt x="0" y="825500"/>
                  </a:lnTo>
                  <a:cubicBezTo>
                    <a:pt x="0" y="369589"/>
                    <a:pt x="369589" y="0"/>
                    <a:pt x="825500" y="0"/>
                  </a:cubicBezTo>
                  <a:close/>
                </a:path>
              </a:pathLst>
            </a:custGeom>
            <a:blipFill>
              <a:blip r:embed="rId2"/>
              <a:stretch>
                <a:fillRect l="-47572" t="-65890" r="-1405" b="-27901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7810538" y="43879"/>
            <a:ext cx="2666924" cy="1527746"/>
          </a:xfrm>
          <a:custGeom>
            <a:avLst/>
            <a:gdLst/>
            <a:ahLst/>
            <a:cxnLst/>
            <a:rect r="r" b="b" t="t" l="l"/>
            <a:pathLst>
              <a:path h="1527746" w="2666924">
                <a:moveTo>
                  <a:pt x="0" y="0"/>
                </a:moveTo>
                <a:lnTo>
                  <a:pt x="2666924" y="0"/>
                </a:lnTo>
                <a:lnTo>
                  <a:pt x="2666924" y="1527746"/>
                </a:lnTo>
                <a:lnTo>
                  <a:pt x="0" y="15277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491" t="-75442" r="-48100" b="-74622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0500" y="-228600"/>
            <a:ext cx="1905000" cy="1226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122"/>
              </a:lnSpc>
              <a:spcBef>
                <a:spcPct val="0"/>
              </a:spcBef>
            </a:pPr>
            <a:r>
              <a:rPr lang="en-US" sz="7230" strike="noStrike" u="none">
                <a:solidFill>
                  <a:srgbClr val="1F2C46">
                    <a:alpha val="29804"/>
                  </a:srgbClr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08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57250" y="1912937"/>
            <a:ext cx="9524962" cy="2772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480"/>
              </a:lnSpc>
              <a:spcBef>
                <a:spcPct val="0"/>
              </a:spcBef>
            </a:pPr>
            <a:r>
              <a:rPr lang="en-US" sz="2800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Pr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fessional 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re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sid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en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al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fabric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ati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 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ser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v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ic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e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s desig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ed 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 enh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nce the func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tion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ality, durability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, and a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esthet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cs of you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r 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home. We provide 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ust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m fabr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ca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tion solutions 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with high-quality mate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r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ials,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pr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e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ci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si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 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workmanship, 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and 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modern des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g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ns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ta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l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ored 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to 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y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ur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sp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ace and li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fes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ty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le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requir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ement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s</a:t>
            </a:r>
            <a:r>
              <a:rPr lang="en-US" sz="28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57250" y="4743450"/>
            <a:ext cx="6667500" cy="5423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2400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400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 Complete Residential Fabrication Solutions</a:t>
            </a:r>
          </a:p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✔ MS, SS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&amp; 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Gla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ss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Ra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l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ing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Fabr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ation</a:t>
            </a:r>
          </a:p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✔ Balcony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&amp; 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Terra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e Fabrica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ti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 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W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ork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s</a:t>
            </a:r>
          </a:p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Ma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G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te &amp; Safe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ty 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Door F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bric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tio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</a:t>
            </a:r>
          </a:p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Window Grill 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F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abrication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&amp; 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nstallation</a:t>
            </a:r>
          </a:p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✔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Pergola &amp; Ca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opy Fabricatio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</a:t>
            </a:r>
          </a:p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✔ Str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u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ctur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al 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Steel F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br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catio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Works</a:t>
            </a:r>
          </a:p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✔ Decora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iv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e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Metal &amp; Desig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n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er F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bri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ation</a:t>
            </a:r>
          </a:p>
          <a:p>
            <a:pPr algn="l" marL="0" indent="0" lvl="0">
              <a:lnSpc>
                <a:spcPts val="4800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✔ Roofing &amp; Cladding Fab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r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ion Solution</a:t>
            </a:r>
            <a:r>
              <a:rPr lang="en-US" sz="2400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CCA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293304" y="-110891"/>
            <a:ext cx="8507283" cy="4398411"/>
          </a:xfrm>
          <a:custGeom>
            <a:avLst/>
            <a:gdLst/>
            <a:ahLst/>
            <a:cxnLst/>
            <a:rect r="r" b="b" t="t" l="l"/>
            <a:pathLst>
              <a:path h="4398411" w="8507283">
                <a:moveTo>
                  <a:pt x="0" y="0"/>
                </a:moveTo>
                <a:lnTo>
                  <a:pt x="8507284" y="0"/>
                </a:lnTo>
                <a:lnTo>
                  <a:pt x="8507284" y="4398411"/>
                </a:lnTo>
                <a:lnTo>
                  <a:pt x="0" y="43984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491" t="-83589" r="-48100" b="-9347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65797" y="7603619"/>
            <a:ext cx="412521" cy="412521"/>
          </a:xfrm>
          <a:custGeom>
            <a:avLst/>
            <a:gdLst/>
            <a:ahLst/>
            <a:cxnLst/>
            <a:rect r="r" b="b" t="t" l="l"/>
            <a:pathLst>
              <a:path h="412521" w="412521">
                <a:moveTo>
                  <a:pt x="0" y="0"/>
                </a:moveTo>
                <a:lnTo>
                  <a:pt x="412521" y="0"/>
                </a:lnTo>
                <a:lnTo>
                  <a:pt x="412521" y="412521"/>
                </a:lnTo>
                <a:lnTo>
                  <a:pt x="0" y="4125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597104" y="8097520"/>
            <a:ext cx="415594" cy="415594"/>
          </a:xfrm>
          <a:custGeom>
            <a:avLst/>
            <a:gdLst/>
            <a:ahLst/>
            <a:cxnLst/>
            <a:rect r="r" b="b" t="t" l="l"/>
            <a:pathLst>
              <a:path h="415594" w="415594">
                <a:moveTo>
                  <a:pt x="0" y="0"/>
                </a:moveTo>
                <a:lnTo>
                  <a:pt x="415594" y="0"/>
                </a:lnTo>
                <a:lnTo>
                  <a:pt x="415594" y="415594"/>
                </a:lnTo>
                <a:lnTo>
                  <a:pt x="0" y="4155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018250" y="7580124"/>
            <a:ext cx="412521" cy="412521"/>
          </a:xfrm>
          <a:custGeom>
            <a:avLst/>
            <a:gdLst/>
            <a:ahLst/>
            <a:cxnLst/>
            <a:rect r="r" b="b" t="t" l="l"/>
            <a:pathLst>
              <a:path h="412521" w="412521">
                <a:moveTo>
                  <a:pt x="0" y="0"/>
                </a:moveTo>
                <a:lnTo>
                  <a:pt x="412520" y="0"/>
                </a:lnTo>
                <a:lnTo>
                  <a:pt x="412520" y="412521"/>
                </a:lnTo>
                <a:lnTo>
                  <a:pt x="0" y="4125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22813" y="-314325"/>
            <a:ext cx="19339518" cy="12087199"/>
          </a:xfrm>
          <a:custGeom>
            <a:avLst/>
            <a:gdLst/>
            <a:ahLst/>
            <a:cxnLst/>
            <a:rect r="r" b="b" t="t" l="l"/>
            <a:pathLst>
              <a:path h="12087199" w="19339518">
                <a:moveTo>
                  <a:pt x="0" y="0"/>
                </a:moveTo>
                <a:lnTo>
                  <a:pt x="19339518" y="0"/>
                </a:lnTo>
                <a:lnTo>
                  <a:pt x="19339518" y="12087199"/>
                </a:lnTo>
                <a:lnTo>
                  <a:pt x="0" y="120871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6999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137372" y="5224449"/>
            <a:ext cx="12013257" cy="504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199"/>
              </a:lnSpc>
              <a:spcBef>
                <a:spcPct val="0"/>
              </a:spcBef>
            </a:pP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Comprehensive Solutions for Residential Spaces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534020" y="7636410"/>
            <a:ext cx="1096923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1F2C46"/>
                </a:solidFill>
                <a:latin typeface="Canva Sans"/>
                <a:ea typeface="Canva Sans"/>
                <a:cs typeface="Canva Sans"/>
                <a:sym typeface="Canva Sans"/>
              </a:rPr>
              <a:t>Cont</a:t>
            </a:r>
            <a:r>
              <a:rPr lang="en-US" sz="2100">
                <a:solidFill>
                  <a:srgbClr val="1F2C46"/>
                </a:solidFill>
                <a:latin typeface="Canva Sans"/>
                <a:ea typeface="Canva Sans"/>
                <a:cs typeface="Canva Sans"/>
                <a:sym typeface="Canva Sans"/>
              </a:rPr>
              <a:t>act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994720" y="5901373"/>
            <a:ext cx="4298560" cy="102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KPS</a:t>
            </a: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pr</a:t>
            </a: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</a:t>
            </a: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jec</a:t>
            </a: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ts </a:t>
            </a: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and</a:t>
            </a: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interi</a:t>
            </a: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or</a:t>
            </a: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pvt.</a:t>
            </a: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lt</a:t>
            </a:r>
            <a:r>
              <a:rPr lang="en-US" sz="2999" strike="noStrike" u="none">
                <a:solidFill>
                  <a:srgbClr val="1F2C46"/>
                </a:solidFill>
                <a:latin typeface="Didact Gothic"/>
                <a:ea typeface="Didact Gothic"/>
                <a:cs typeface="Didact Gothic"/>
                <a:sym typeface="Didact Gothic"/>
              </a:rPr>
              <a:t>d.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971519" y="7636410"/>
            <a:ext cx="1047988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1F2C46"/>
                </a:solidFill>
                <a:latin typeface="Canva Sans"/>
                <a:ea typeface="Canva Sans"/>
                <a:cs typeface="Canva Sans"/>
                <a:sym typeface="Canva Sans"/>
              </a:rPr>
              <a:t>Address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66700" y="8068945"/>
            <a:ext cx="6842748" cy="1189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1F2C46"/>
                </a:solidFill>
                <a:latin typeface="Canva Sans"/>
                <a:ea typeface="Canva Sans"/>
                <a:cs typeface="Canva Sans"/>
                <a:sym typeface="Canva Sans"/>
              </a:rPr>
              <a:t>Office no. 228, Blue sapphire Bussiness park, Wakad-Bhosari Rd, Pimple Saudagar, Maharashtra 411027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700188" y="8078470"/>
            <a:ext cx="2223849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1F2C46"/>
                </a:solidFill>
                <a:latin typeface="Canva Sans"/>
                <a:ea typeface="Canva Sans"/>
                <a:cs typeface="Canva Sans"/>
                <a:sym typeface="Canva Sans"/>
              </a:rPr>
              <a:t> +91 76665 44822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169951" y="8068945"/>
            <a:ext cx="3936563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1F2C46"/>
                </a:solidFill>
                <a:latin typeface="Canva Sans"/>
                <a:ea typeface="Canva Sans"/>
                <a:cs typeface="Canva Sans"/>
                <a:sym typeface="Canva Sans"/>
              </a:rPr>
              <a:t>www.spacekraaftbykps.com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267118" y="4411345"/>
            <a:ext cx="6021201" cy="78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1F2C46"/>
                </a:solidFill>
                <a:latin typeface="Canva Sans"/>
                <a:ea typeface="Canva Sans"/>
                <a:cs typeface="Canva Sans"/>
                <a:sym typeface="Canva Sans"/>
              </a:rPr>
              <a:t>Cr</a:t>
            </a:r>
            <a:r>
              <a:rPr lang="en-US" sz="2300">
                <a:solidFill>
                  <a:srgbClr val="1F2C46"/>
                </a:solidFill>
                <a:latin typeface="Canva Sans"/>
                <a:ea typeface="Canva Sans"/>
                <a:cs typeface="Canva Sans"/>
                <a:sym typeface="Canva Sans"/>
              </a:rPr>
              <a:t>afting Spaces That Define Modern Living</a:t>
            </a:r>
          </a:p>
          <a:p>
            <a:pPr algn="ctr">
              <a:lnSpc>
                <a:spcPts val="32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DAHMPqSS2eM</dc:identifier>
  <dcterms:modified xsi:type="dcterms:W3CDTF">2011-08-01T06:04:30Z</dcterms:modified>
  <cp:revision>1</cp:revision>
  <dc:title>Residential interior services catalog</dc:title>
</cp:coreProperties>
</file>